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14.xml" ContentType="application/vnd.openxmlformats-officedocument.presentationml.slideLayout+xml"/>
  <Override PartName="/ppt/slideLayouts/slideLayout7.xml" ContentType="application/vnd.openxmlformats-officedocument.presentationml.slideLayout+xml"/>
  <Default Extension="jpeg" ContentType="image/jpeg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Layouts/slideLayout16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Layouts/slideLayout13.xml" ContentType="application/vnd.openxmlformats-officedocument.presentationml.slideLayout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952" r:id="rId1"/>
  </p:sldMasterIdLst>
  <p:sldIdLst>
    <p:sldId id="257" r:id="rId2"/>
    <p:sldId id="258" r:id="rId3"/>
    <p:sldId id="256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66" d="100"/>
          <a:sy n="66" d="100"/>
        </p:scale>
        <p:origin x="-70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tableStyles" Target="tableStyles.xml"/><Relationship Id="rId3" Type="http://schemas.openxmlformats.org/officeDocument/2006/relationships/slide" Target="slides/slide2.xml"/><Relationship Id="rId6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3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8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1676401"/>
            <a:ext cx="8001000" cy="2424766"/>
          </a:xfrm>
        </p:spPr>
        <p:txBody>
          <a:bodyPr anchor="b" anchorCtr="0">
            <a:noAutofit/>
          </a:bodyPr>
          <a:lstStyle>
            <a:lvl1pPr>
              <a:defRPr sz="5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4419600"/>
            <a:ext cx="8001000" cy="1219200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02FAB-EA37-47E3-B9DD-8E87123EB3C7}" type="datetime1">
              <a:rPr/>
              <a:pPr/>
              <a:t>10/31/2007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/>
              <a:pPr/>
              <a:t>‹#›</a:t>
            </a:fld>
            <a:endParaRPr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4191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434609"/>
            <a:ext cx="374904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2551176"/>
            <a:ext cx="3749040" cy="3145536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0387-EF88-8142-BDCC-AD9DB3AFC939}" type="datetimeFigureOut">
              <a:rPr lang="en-US" smtClean="0"/>
              <a:pPr/>
              <a:t>2/16/11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E6605-01E5-E04D-B313-D7715045171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898" y="230560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6798020" y="538594"/>
            <a:ext cx="1808485" cy="51671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50174">
            <a:off x="4827538" y="836203"/>
            <a:ext cx="3657600" cy="493776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924825"/>
            <a:ext cx="800100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4800600"/>
            <a:ext cx="8001000" cy="1219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0387-EF88-8142-BDCC-AD9DB3AFC939}" type="datetimeFigureOut">
              <a:rPr lang="en-US" smtClean="0"/>
              <a:pPr/>
              <a:t>2/16/11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E6605-01E5-E04D-B313-D7715045171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225" y="466612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55093">
            <a:off x="2359666" y="458370"/>
            <a:ext cx="4424669" cy="3079124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6835967" y="278688"/>
            <a:ext cx="1695954" cy="4845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924825"/>
            <a:ext cx="800100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4800600"/>
            <a:ext cx="8001000" cy="1219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0387-EF88-8142-BDCC-AD9DB3AFC939}" type="datetimeFigureOut">
              <a:rPr lang="en-US" smtClean="0"/>
              <a:pPr/>
              <a:t>2/16/11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E6605-01E5-E04D-B313-D7715045171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4225" y="466612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85255">
            <a:off x="2866028" y="3182426"/>
            <a:ext cx="1695954" cy="484558"/>
          </a:xfrm>
          <a:prstGeom prst="rect">
            <a:avLst/>
          </a:prstGeom>
        </p:spPr>
      </p:pic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150321">
            <a:off x="4329929" y="546774"/>
            <a:ext cx="4163077" cy="2961146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317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80673">
            <a:off x="699762" y="451178"/>
            <a:ext cx="4163077" cy="2961146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3480" y="4800600"/>
            <a:ext cx="3246120" cy="1188720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spcAft>
                <a:spcPts val="300"/>
              </a:spcAft>
              <a:buNone/>
              <a:defRPr sz="20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0387-EF88-8142-BDCC-AD9DB3AFC939}" type="datetimeFigureOut">
              <a:rPr lang="en-US" smtClean="0"/>
              <a:pPr/>
              <a:t>2/16/11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E6605-01E5-E04D-B313-D771504517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253865">
            <a:off x="4415567" y="369110"/>
            <a:ext cx="3794703" cy="2729767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60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0973137">
            <a:off x="530124" y="631160"/>
            <a:ext cx="3837559" cy="2604282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/>
          </p:nvPr>
        </p:nvSpPr>
        <p:spPr>
          <a:xfrm rot="470783">
            <a:off x="708565" y="3070624"/>
            <a:ext cx="3918749" cy="2827517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114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 rot="21240000">
            <a:off x="4717562" y="3396154"/>
            <a:ext cx="3474720" cy="1097280"/>
          </a:xfr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spcAft>
                <a:spcPts val="300"/>
              </a:spcAft>
              <a:buNone/>
              <a:defRPr sz="28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4876800"/>
            <a:ext cx="3048000" cy="118872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20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0387-EF88-8142-BDCC-AD9DB3AFC939}" type="datetimeFigureOut">
              <a:rPr lang="en-US" smtClean="0"/>
              <a:pPr/>
              <a:t>2/16/11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E6605-01E5-E04D-B313-D7715045171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Picture 14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7428515" y="2619243"/>
            <a:ext cx="1580737" cy="451639"/>
          </a:xfrm>
          <a:prstGeom prst="rect">
            <a:avLst/>
          </a:prstGeom>
        </p:spPr>
      </p:pic>
      <p:pic>
        <p:nvPicPr>
          <p:cNvPr id="11" name="Picture 10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22260">
            <a:off x="6339646" y="604321"/>
            <a:ext cx="1610332" cy="2025115"/>
          </a:xfrm>
          <a:prstGeom prst="rect">
            <a:avLst/>
          </a:prstGeom>
        </p:spPr>
      </p:pic>
      <p:pic>
        <p:nvPicPr>
          <p:cNvPr id="13" name="Picture 12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22260">
            <a:off x="4891846" y="985321"/>
            <a:ext cx="1610332" cy="2025115"/>
          </a:xfrm>
          <a:prstGeom prst="rect">
            <a:avLst/>
          </a:prstGeom>
        </p:spPr>
      </p:pic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 rot="247118">
            <a:off x="5075220" y="1165774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7" name="Picture Placeholder 2"/>
          <p:cNvSpPr>
            <a:spLocks noGrp="1"/>
          </p:cNvSpPr>
          <p:nvPr>
            <p:ph type="pic" idx="15"/>
          </p:nvPr>
        </p:nvSpPr>
        <p:spPr>
          <a:xfrm rot="271248">
            <a:off x="6523020" y="784774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253865">
            <a:off x="4519045" y="2873698"/>
            <a:ext cx="3931920" cy="283464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6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193488">
            <a:off x="610678" y="450635"/>
            <a:ext cx="3931920" cy="283464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 rot="21240000">
            <a:off x="455724" y="3551615"/>
            <a:ext cx="3474720" cy="1097280"/>
          </a:xfr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spcAft>
                <a:spcPts val="300"/>
              </a:spcAft>
              <a:buNone/>
              <a:defRPr sz="28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0387-EF88-8142-BDCC-AD9DB3AFC939}" type="datetimeFigureOut">
              <a:rPr lang="en-US" smtClean="0"/>
              <a:pPr/>
              <a:t>2/16/11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E6605-01E5-E04D-B313-D7715045171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6634" y="577849"/>
            <a:ext cx="1882589" cy="5461001"/>
          </a:xfrm>
        </p:spPr>
        <p:txBody>
          <a:bodyPr vert="eaVert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4" y="577849"/>
            <a:ext cx="5768788" cy="54610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0387-EF88-8142-BDCC-AD9DB3AFC939}" type="datetimeFigureOut">
              <a:rPr lang="en-US" smtClean="0"/>
              <a:pPr/>
              <a:t>2/16/11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E6605-01E5-E04D-B313-D7715045171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vertical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2859" y="1562100"/>
            <a:ext cx="152400" cy="37338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0387-EF88-8142-BDCC-AD9DB3AFC939}" type="datetimeFigureOut">
              <a:rPr lang="en-US" smtClean="0"/>
              <a:pPr/>
              <a:t>2/16/11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E6605-01E5-E04D-B313-D7715045171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Title Slide with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2057401"/>
            <a:ext cx="8001000" cy="2424766"/>
          </a:xfrm>
        </p:spPr>
        <p:txBody>
          <a:bodyPr anchor="b" anchorCtr="0">
            <a:noAutofit/>
          </a:bodyPr>
          <a:lstStyle>
            <a:lvl1pPr>
              <a:defRPr sz="5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4800600"/>
            <a:ext cx="8001000" cy="1219200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0387-EF88-8142-BDCC-AD9DB3AFC939}" type="datetimeFigureOut">
              <a:rPr lang="en-US" smtClean="0"/>
              <a:pPr/>
              <a:t>2/16/11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E6605-01E5-E04D-B313-D7715045171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4572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66660">
            <a:off x="5138374" y="599839"/>
            <a:ext cx="1610332" cy="2025115"/>
          </a:xfrm>
          <a:prstGeom prst="rect">
            <a:avLst/>
          </a:prstGeom>
        </p:spPr>
      </p:pic>
      <p:pic>
        <p:nvPicPr>
          <p:cNvPr id="11" name="Picture 10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29776">
            <a:off x="2072772" y="555386"/>
            <a:ext cx="1610332" cy="2025115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 rot="21254634">
            <a:off x="2256146" y="735839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2"/>
          <p:cNvSpPr>
            <a:spLocks noGrp="1"/>
          </p:cNvSpPr>
          <p:nvPr>
            <p:ph type="pic" idx="15"/>
          </p:nvPr>
        </p:nvSpPr>
        <p:spPr>
          <a:xfrm rot="21315648">
            <a:off x="5321748" y="780292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pic>
        <p:nvPicPr>
          <p:cNvPr id="14" name="Picture 13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1790">
            <a:off x="3591963" y="936015"/>
            <a:ext cx="1610332" cy="2025115"/>
          </a:xfrm>
          <a:prstGeom prst="rect">
            <a:avLst/>
          </a:prstGeom>
        </p:spPr>
      </p:pic>
      <p:sp>
        <p:nvSpPr>
          <p:cNvPr id="17" name="Picture Placeholder 2"/>
          <p:cNvSpPr>
            <a:spLocks noGrp="1"/>
          </p:cNvSpPr>
          <p:nvPr>
            <p:ph type="pic" idx="17"/>
          </p:nvPr>
        </p:nvSpPr>
        <p:spPr>
          <a:xfrm rot="100778">
            <a:off x="3775337" y="1116468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282700"/>
            <a:ext cx="8001000" cy="1917700"/>
          </a:xfrm>
        </p:spPr>
        <p:txBody>
          <a:bodyPr anchor="b" anchorCtr="0">
            <a:noAutofit/>
          </a:bodyPr>
          <a:lstStyle>
            <a:lvl1pPr algn="ctr">
              <a:defRPr sz="5600" b="0" cap="none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3644153"/>
            <a:ext cx="8001000" cy="833718"/>
          </a:xfrm>
        </p:spPr>
        <p:txBody>
          <a:bodyPr anchor="t" anchorCtr="0"/>
          <a:lstStyle>
            <a:lvl1pPr marL="0" indent="0" algn="ctr">
              <a:spcAft>
                <a:spcPts val="0"/>
              </a:spcAft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/>
              <a:pPr/>
              <a:t>10/31/2007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/>
              <a:pPr/>
              <a:t>‹#›</a:t>
            </a:fld>
            <a:endParaRPr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33528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1936751"/>
            <a:ext cx="3749040" cy="4102100"/>
          </a:xfrm>
        </p:spPr>
        <p:txBody>
          <a:bodyPr>
            <a:normAutofit/>
          </a:bodyPr>
          <a:lstStyle>
            <a:lvl1pPr>
              <a:spcAft>
                <a:spcPts val="1600"/>
              </a:spcAft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3460" y="1936751"/>
            <a:ext cx="3749040" cy="4102100"/>
          </a:xfrm>
        </p:spPr>
        <p:txBody>
          <a:bodyPr>
            <a:normAutofit/>
          </a:bodyPr>
          <a:lstStyle>
            <a:lvl1pPr>
              <a:spcAft>
                <a:spcPts val="1600"/>
              </a:spcAft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0387-EF88-8142-BDCC-AD9DB3AFC939}" type="datetimeFigureOut">
              <a:rPr lang="en-US" smtClean="0"/>
              <a:pPr/>
              <a:t>2/16/11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E6605-01E5-E04D-B313-D7715045171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874838"/>
            <a:ext cx="3749040" cy="639762"/>
          </a:xfrm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" y="2590800"/>
            <a:ext cx="3749040" cy="3448050"/>
          </a:xfrm>
        </p:spPr>
        <p:txBody>
          <a:bodyPr>
            <a:normAutofit/>
          </a:bodyPr>
          <a:lstStyle>
            <a:lvl1pPr>
              <a:spcAft>
                <a:spcPts val="1400"/>
              </a:spcAft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460" y="1874838"/>
            <a:ext cx="3749040" cy="639762"/>
          </a:xfrm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3460" y="2590800"/>
            <a:ext cx="3749040" cy="3448050"/>
          </a:xfrm>
        </p:spPr>
        <p:txBody>
          <a:bodyPr>
            <a:normAutofit/>
          </a:bodyPr>
          <a:lstStyle>
            <a:lvl1pPr>
              <a:spcAft>
                <a:spcPts val="1400"/>
              </a:spcAft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0387-EF88-8142-BDCC-AD9DB3AFC939}" type="datetimeFigureOut">
              <a:rPr lang="en-US" smtClean="0"/>
              <a:pPr/>
              <a:t>2/16/11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E6605-01E5-E04D-B313-D7715045171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0387-EF88-8142-BDCC-AD9DB3AFC939}" type="datetimeFigureOut">
              <a:rPr lang="en-US" smtClean="0"/>
              <a:pPr/>
              <a:t>2/16/11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E6605-01E5-E04D-B313-D771504517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0387-EF88-8142-BDCC-AD9DB3AFC939}" type="datetimeFigureOut">
              <a:rPr lang="en-US" smtClean="0"/>
              <a:pPr/>
              <a:t>2/16/11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E6605-01E5-E04D-B313-D771504517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153" y="443752"/>
            <a:ext cx="3749040" cy="1707777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7494" y="430306"/>
            <a:ext cx="3749040" cy="560854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153" y="2554940"/>
            <a:ext cx="3749040" cy="3146613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0387-EF88-8142-BDCC-AD9DB3AFC939}" type="datetimeFigureOut">
              <a:rPr lang="en-US" smtClean="0"/>
              <a:pPr/>
              <a:t>2/16/11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E6605-01E5-E04D-B313-D7715045171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short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898" y="230560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6" Type="http://schemas.openxmlformats.org/officeDocument/2006/relationships/slideLayout" Target="../slideLayouts/slideLayout1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18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PageOverlay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0" y="6158753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905000"/>
            <a:ext cx="8001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72100" y="6158753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fld id="{153F0387-EF88-8142-BDCC-AD9DB3AFC939}" type="datetimeFigureOut">
              <a:rPr lang="en-US" smtClean="0"/>
              <a:pPr/>
              <a:t>2/16/11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46220" y="6158753"/>
            <a:ext cx="10515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</a:defRPr>
            </a:lvl1pPr>
          </a:lstStyle>
          <a:p>
            <a:fld id="{6C7E6605-01E5-E04D-B313-D7715045171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  <p:sldLayoutId id="2147483956" r:id="rId4"/>
    <p:sldLayoutId id="2147483957" r:id="rId5"/>
    <p:sldLayoutId id="2147483958" r:id="rId6"/>
    <p:sldLayoutId id="2147483959" r:id="rId7"/>
    <p:sldLayoutId id="2147483960" r:id="rId8"/>
    <p:sldLayoutId id="2147483961" r:id="rId9"/>
    <p:sldLayoutId id="2147483962" r:id="rId10"/>
    <p:sldLayoutId id="2147483963" r:id="rId11"/>
    <p:sldLayoutId id="2147483964" r:id="rId12"/>
    <p:sldLayoutId id="2147483965" r:id="rId13"/>
    <p:sldLayoutId id="2147483966" r:id="rId14"/>
    <p:sldLayoutId id="2147483967" r:id="rId15"/>
    <p:sldLayoutId id="2147483968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0"/>
        </a:spcBef>
        <a:spcAft>
          <a:spcPts val="2000"/>
        </a:spcAft>
        <a:buFont typeface="Wingdings 2" pitchFamily="18" charset="2"/>
        <a:buChar char="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0"/>
        </a:spcBef>
        <a:spcAft>
          <a:spcPts val="1000"/>
        </a:spcAft>
        <a:buClr>
          <a:schemeClr val="bg2"/>
        </a:buClr>
        <a:buFont typeface="Wingdings 2" pitchFamily="18" charset="2"/>
        <a:buChar char="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0"/>
        </a:spcBef>
        <a:spcAft>
          <a:spcPts val="1000"/>
        </a:spcAft>
        <a:buFont typeface="Wingdings 2" pitchFamily="18" charset="2"/>
        <a:buChar char="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0"/>
        </a:spcBef>
        <a:spcAft>
          <a:spcPts val="1000"/>
        </a:spcAft>
        <a:buClr>
          <a:schemeClr val="bg2"/>
        </a:buClr>
        <a:buFont typeface="Wingdings 2" pitchFamily="18" charset="2"/>
        <a:buChar char="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0"/>
        </a:spcBef>
        <a:spcAft>
          <a:spcPts val="1000"/>
        </a:spcAft>
        <a:buFont typeface="Wingdings 2" pitchFamily="18" charset="2"/>
        <a:buChar char="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 </a:t>
            </a:r>
            <a:r>
              <a:rPr lang="en-US" dirty="0" err="1" smtClean="0"/>
              <a:t>adjetivos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676400"/>
            <a:ext cx="8343900" cy="487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err="1" smtClean="0"/>
              <a:t>aburrido</a:t>
            </a:r>
            <a:r>
              <a:rPr lang="en-US" b="1" dirty="0" smtClean="0"/>
              <a:t> – boring		</a:t>
            </a:r>
            <a:r>
              <a:rPr lang="en-US" b="1" dirty="0" smtClean="0"/>
              <a:t>	</a:t>
            </a:r>
            <a:r>
              <a:rPr lang="en-US" b="1" dirty="0" err="1" smtClean="0"/>
              <a:t>simpático</a:t>
            </a:r>
            <a:r>
              <a:rPr lang="en-US" b="1" dirty="0" smtClean="0"/>
              <a:t>/a - nice</a:t>
            </a:r>
          </a:p>
          <a:p>
            <a:pPr>
              <a:buNone/>
            </a:pPr>
            <a:r>
              <a:rPr lang="en-US" b="1" dirty="0" err="1" smtClean="0"/>
              <a:t>divertido</a:t>
            </a:r>
            <a:r>
              <a:rPr lang="en-US" b="1" dirty="0" smtClean="0"/>
              <a:t> – fun		</a:t>
            </a:r>
            <a:r>
              <a:rPr lang="en-US" b="1" dirty="0" smtClean="0"/>
              <a:t>	</a:t>
            </a:r>
            <a:r>
              <a:rPr lang="en-US" b="1" dirty="0" err="1" smtClean="0"/>
              <a:t>antipático</a:t>
            </a:r>
            <a:r>
              <a:rPr lang="en-US" b="1" dirty="0" smtClean="0"/>
              <a:t>/a - mean</a:t>
            </a:r>
          </a:p>
          <a:p>
            <a:pPr>
              <a:buNone/>
            </a:pPr>
            <a:r>
              <a:rPr lang="en-US" b="1" dirty="0" err="1" smtClean="0"/>
              <a:t>difícil</a:t>
            </a:r>
            <a:r>
              <a:rPr lang="en-US" b="1" dirty="0" smtClean="0"/>
              <a:t> – difficult		</a:t>
            </a:r>
            <a:r>
              <a:rPr lang="en-US" b="1" dirty="0" smtClean="0"/>
              <a:t>	</a:t>
            </a:r>
            <a:r>
              <a:rPr lang="en-US" b="1" dirty="0" err="1" smtClean="0"/>
              <a:t>intelectual</a:t>
            </a:r>
            <a:r>
              <a:rPr lang="en-US" b="1" dirty="0" smtClean="0"/>
              <a:t> </a:t>
            </a:r>
            <a:r>
              <a:rPr lang="en-US" b="1" dirty="0" smtClean="0"/>
              <a:t>- intellectual</a:t>
            </a:r>
          </a:p>
          <a:p>
            <a:pPr>
              <a:buNone/>
            </a:pPr>
            <a:r>
              <a:rPr lang="en-US" b="1" dirty="0" err="1" smtClean="0"/>
              <a:t>fácil</a:t>
            </a:r>
            <a:r>
              <a:rPr lang="en-US" b="1" dirty="0" smtClean="0"/>
              <a:t> – easy		</a:t>
            </a:r>
            <a:r>
              <a:rPr lang="en-US" b="1" dirty="0" smtClean="0"/>
              <a:t>	           </a:t>
            </a:r>
            <a:r>
              <a:rPr lang="en-US" b="1" dirty="0" err="1" smtClean="0"/>
              <a:t>gracioso</a:t>
            </a:r>
            <a:r>
              <a:rPr lang="en-US" b="1" dirty="0" smtClean="0"/>
              <a:t>/a – funny, witty</a:t>
            </a:r>
          </a:p>
          <a:p>
            <a:pPr>
              <a:buNone/>
            </a:pPr>
            <a:r>
              <a:rPr lang="en-US" b="1" dirty="0" err="1" smtClean="0"/>
              <a:t>interesante</a:t>
            </a:r>
            <a:r>
              <a:rPr lang="en-US" b="1" dirty="0" smtClean="0"/>
              <a:t> – interesting</a:t>
            </a:r>
            <a:r>
              <a:rPr lang="en-US" b="1" dirty="0" smtClean="0"/>
              <a:t>		</a:t>
            </a:r>
            <a:r>
              <a:rPr lang="en-US" b="1" dirty="0" err="1" smtClean="0"/>
              <a:t>cómico</a:t>
            </a:r>
            <a:r>
              <a:rPr lang="en-US" b="1" dirty="0" smtClean="0"/>
              <a:t>/a - funny</a:t>
            </a:r>
          </a:p>
          <a:p>
            <a:pPr>
              <a:buNone/>
            </a:pPr>
            <a:r>
              <a:rPr lang="en-US" b="1" dirty="0" err="1" smtClean="0"/>
              <a:t>fascinante</a:t>
            </a:r>
            <a:r>
              <a:rPr lang="en-US" b="1" dirty="0" smtClean="0"/>
              <a:t> – fascinating		</a:t>
            </a:r>
            <a:r>
              <a:rPr lang="en-US" b="1" dirty="0" err="1" smtClean="0"/>
              <a:t>serio</a:t>
            </a:r>
            <a:r>
              <a:rPr lang="en-US" b="1" dirty="0" smtClean="0"/>
              <a:t>/a - serious</a:t>
            </a:r>
          </a:p>
          <a:p>
            <a:pPr>
              <a:buNone/>
            </a:pPr>
            <a:r>
              <a:rPr lang="en-US" b="1" dirty="0" err="1" smtClean="0"/>
              <a:t>fenomenal</a:t>
            </a:r>
            <a:r>
              <a:rPr lang="en-US" b="1" dirty="0" smtClean="0"/>
              <a:t> - phenomenal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000000"/>
                </a:solidFill>
              </a:rPr>
              <a:t>Folleto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Informativo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para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Estudiantes</a:t>
            </a:r>
            <a:r>
              <a:rPr lang="en-US" dirty="0" smtClean="0">
                <a:solidFill>
                  <a:srgbClr val="000000"/>
                </a:solidFill>
              </a:rPr>
              <a:t> de </a:t>
            </a:r>
            <a:r>
              <a:rPr lang="en-US" dirty="0" err="1" smtClean="0">
                <a:solidFill>
                  <a:srgbClr val="000000"/>
                </a:solidFill>
              </a:rPr>
              <a:t>Intercambio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Our school (La Academia de Arte en Benjamin Rush) is inviting foreign exchange students from Colombia to attend classes here.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Make an informative brochure to let foreign exchange students know what to expect when they start classes at AABR.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Include illustrations or magazine clippings and describe AABR (en </a:t>
            </a:r>
            <a:r>
              <a:rPr lang="en-US" dirty="0" err="1" smtClean="0">
                <a:solidFill>
                  <a:srgbClr val="000000"/>
                </a:solidFill>
              </a:rPr>
              <a:t>español</a:t>
            </a:r>
            <a:r>
              <a:rPr lang="en-US" dirty="0" smtClean="0">
                <a:solidFill>
                  <a:srgbClr val="000000"/>
                </a:solidFill>
              </a:rPr>
              <a:t>) by answering the 4 following questions: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09800"/>
            <a:ext cx="8572500" cy="40249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Folleto</a:t>
            </a:r>
            <a:r>
              <a:rPr lang="en-US" dirty="0" smtClean="0"/>
              <a:t> </a:t>
            </a:r>
            <a:r>
              <a:rPr lang="en-US" dirty="0" err="1" smtClean="0"/>
              <a:t>Informativo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Estudiantes</a:t>
            </a:r>
            <a:r>
              <a:rPr lang="en-US" dirty="0" smtClean="0"/>
              <a:t> de </a:t>
            </a:r>
            <a:r>
              <a:rPr lang="en-US" dirty="0" err="1" smtClean="0"/>
              <a:t>Intercambio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>
                <a:solidFill>
                  <a:srgbClr val="000000"/>
                </a:solidFill>
              </a:rPr>
              <a:t>Responde</a:t>
            </a:r>
            <a:r>
              <a:rPr lang="en-US" dirty="0" smtClean="0">
                <a:solidFill>
                  <a:srgbClr val="000000"/>
                </a:solidFill>
              </a:rPr>
              <a:t> a </a:t>
            </a:r>
            <a:r>
              <a:rPr lang="en-US" dirty="0" err="1" smtClean="0">
                <a:solidFill>
                  <a:srgbClr val="000000"/>
                </a:solidFill>
              </a:rPr>
              <a:t>estas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preguntas</a:t>
            </a:r>
            <a:r>
              <a:rPr lang="en-US" dirty="0" smtClean="0">
                <a:solidFill>
                  <a:srgbClr val="000000"/>
                </a:solidFill>
              </a:rPr>
              <a:t>:</a:t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dirty="0" smtClean="0">
                <a:solidFill>
                  <a:srgbClr val="000000"/>
                </a:solidFill>
              </a:rPr>
              <a:t/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dirty="0" smtClean="0">
                <a:solidFill>
                  <a:srgbClr val="000000"/>
                </a:solidFill>
              </a:rPr>
              <a:t>1- ¿</a:t>
            </a:r>
            <a:r>
              <a:rPr lang="en-US" dirty="0" err="1" smtClean="0">
                <a:solidFill>
                  <a:srgbClr val="000000"/>
                </a:solidFill>
              </a:rPr>
              <a:t>Qué</a:t>
            </a:r>
            <a:r>
              <a:rPr lang="en-US" dirty="0" smtClean="0">
                <a:solidFill>
                  <a:srgbClr val="000000"/>
                </a:solidFill>
              </a:rPr>
              <a:t> hay en la </a:t>
            </a:r>
            <a:r>
              <a:rPr lang="en-US" dirty="0" err="1" smtClean="0">
                <a:solidFill>
                  <a:srgbClr val="000000"/>
                </a:solidFill>
              </a:rPr>
              <a:t>escuela</a:t>
            </a:r>
            <a:r>
              <a:rPr lang="en-US" dirty="0" smtClean="0">
                <a:solidFill>
                  <a:srgbClr val="000000"/>
                </a:solidFill>
              </a:rPr>
              <a:t> (</a:t>
            </a:r>
            <a:r>
              <a:rPr lang="en-US" dirty="0" err="1" smtClean="0">
                <a:solidFill>
                  <a:srgbClr val="000000"/>
                </a:solidFill>
              </a:rPr>
              <a:t>una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biblioteca</a:t>
            </a:r>
            <a:r>
              <a:rPr lang="en-US" dirty="0" smtClean="0">
                <a:solidFill>
                  <a:srgbClr val="000000"/>
                </a:solidFill>
              </a:rPr>
              <a:t>, un </a:t>
            </a:r>
            <a:r>
              <a:rPr lang="en-US" dirty="0" err="1" smtClean="0">
                <a:solidFill>
                  <a:srgbClr val="000000"/>
                </a:solidFill>
              </a:rPr>
              <a:t>auditorio</a:t>
            </a:r>
            <a:r>
              <a:rPr lang="en-US" dirty="0" smtClean="0">
                <a:solidFill>
                  <a:srgbClr val="000000"/>
                </a:solidFill>
              </a:rPr>
              <a:t>)?</a:t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dirty="0" smtClean="0">
                <a:solidFill>
                  <a:srgbClr val="000000"/>
                </a:solidFill>
              </a:rPr>
              <a:t>2-¿Cómo son </a:t>
            </a:r>
            <a:r>
              <a:rPr lang="en-US" dirty="0" err="1" smtClean="0">
                <a:solidFill>
                  <a:srgbClr val="000000"/>
                </a:solidFill>
              </a:rPr>
              <a:t>las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clases</a:t>
            </a:r>
            <a:r>
              <a:rPr lang="en-US" dirty="0" smtClean="0">
                <a:solidFill>
                  <a:srgbClr val="000000"/>
                </a:solidFill>
              </a:rPr>
              <a:t>?</a:t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dirty="0" smtClean="0">
                <a:solidFill>
                  <a:srgbClr val="000000"/>
                </a:solidFill>
              </a:rPr>
              <a:t>3- ¿</a:t>
            </a:r>
            <a:r>
              <a:rPr lang="en-US" dirty="0" err="1" smtClean="0">
                <a:solidFill>
                  <a:srgbClr val="000000"/>
                </a:solidFill>
              </a:rPr>
              <a:t>Cómo</a:t>
            </a:r>
            <a:r>
              <a:rPr lang="en-US" dirty="0" smtClean="0">
                <a:solidFill>
                  <a:srgbClr val="000000"/>
                </a:solidFill>
              </a:rPr>
              <a:t> son los </a:t>
            </a:r>
            <a:r>
              <a:rPr lang="en-US" dirty="0" err="1" smtClean="0">
                <a:solidFill>
                  <a:srgbClr val="000000"/>
                </a:solidFill>
              </a:rPr>
              <a:t>profesores</a:t>
            </a:r>
            <a:r>
              <a:rPr lang="en-US" dirty="0" smtClean="0">
                <a:solidFill>
                  <a:srgbClr val="000000"/>
                </a:solidFill>
              </a:rPr>
              <a:t>?</a:t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dirty="0" smtClean="0">
                <a:solidFill>
                  <a:srgbClr val="000000"/>
                </a:solidFill>
              </a:rPr>
              <a:t>4- ¿</a:t>
            </a:r>
            <a:r>
              <a:rPr lang="en-US" dirty="0" err="1" smtClean="0">
                <a:solidFill>
                  <a:srgbClr val="000000"/>
                </a:solidFill>
              </a:rPr>
              <a:t>Qué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necesitas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para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las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clases</a:t>
            </a:r>
            <a:r>
              <a:rPr lang="en-US" dirty="0" smtClean="0">
                <a:solidFill>
                  <a:srgbClr val="000000"/>
                </a:solidFill>
              </a:rPr>
              <a:t>?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velogu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Travelogue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Travelogu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130000"/>
              </a:schemeClr>
              <a:schemeClr val="phClr">
                <a:tint val="80000"/>
                <a:satMod val="150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130000"/>
              </a:schemeClr>
              <a:schemeClr val="phClr">
                <a:tint val="80000"/>
                <a:satMod val="150000"/>
              </a:schemeClr>
            </a:duotone>
          </a:blip>
          <a:tile tx="0" ty="0" sx="50000" sy="50000" flip="none" algn="tl"/>
        </a:blip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6600000" sx="102000" sy="102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88900" dist="63500" dir="2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sunset" dir="t">
              <a:rot lat="0" lon="0" rev="4200000"/>
            </a:lightRig>
          </a:scene3d>
          <a:sp3d>
            <a:bevelT w="635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0000"/>
                <a:hueMod val="85000"/>
                <a:satMod val="300000"/>
                <a:lumMod val="100000"/>
              </a:schemeClr>
            </a:gs>
            <a:gs pos="40000">
              <a:schemeClr val="phClr">
                <a:tint val="45000"/>
                <a:shade val="99000"/>
                <a:hueMod val="95000"/>
                <a:satMod val="300000"/>
                <a:lumMod val="100000"/>
              </a:schemeClr>
            </a:gs>
            <a:gs pos="100000">
              <a:schemeClr val="phClr">
                <a:shade val="20000"/>
                <a:hueMod val="95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70000"/>
                <a:satMod val="2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Travelogue.thmx</Template>
  <TotalTime>733</TotalTime>
  <Words>198</Words>
  <Application>Microsoft Macintosh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Travelogue</vt:lpstr>
      <vt:lpstr>Los adjetivos</vt:lpstr>
      <vt:lpstr>Folleto Informativo para Estudiantes de Intercambio</vt:lpstr>
      <vt:lpstr> Folleto Informativo para Estudiantes de Intercambio  Responde a estas preguntas:  1- ¿Qué hay en la escuela (una biblioteca, un auditorio)? 2-¿Cómo son las clases? 3- ¿Cómo son los profesores? 4- ¿Qué necesitas para las clases?</vt:lpstr>
    </vt:vector>
  </TitlesOfParts>
  <Company/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¿Te gusta tu escuela? Responde a estas preguntas:  1- ¿Qué hay en la escuela? 2-¿Cuál es tu materia (subject) favorita? ¿Porqué? 3- ¿Cómo son los profesores? 4- ¿Qué necesitas para las clases?</dc:title>
  <dc:creator>Benjamin Rush</dc:creator>
  <cp:lastModifiedBy>Benjamin Rush</cp:lastModifiedBy>
  <cp:revision>9</cp:revision>
  <dcterms:created xsi:type="dcterms:W3CDTF">2011-02-16T12:50:44Z</dcterms:created>
  <dcterms:modified xsi:type="dcterms:W3CDTF">2011-02-16T15:17:02Z</dcterms:modified>
</cp:coreProperties>
</file>